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8"/>
  </p:notesMasterIdLst>
  <p:sldIdLst>
    <p:sldId id="258" r:id="rId3"/>
    <p:sldId id="336" r:id="rId4"/>
    <p:sldId id="323" r:id="rId5"/>
    <p:sldId id="300" r:id="rId6"/>
    <p:sldId id="322" r:id="rId7"/>
    <p:sldId id="328" r:id="rId8"/>
    <p:sldId id="326" r:id="rId9"/>
    <p:sldId id="325" r:id="rId10"/>
    <p:sldId id="327" r:id="rId11"/>
    <p:sldId id="331" r:id="rId12"/>
    <p:sldId id="330" r:id="rId13"/>
    <p:sldId id="332" r:id="rId14"/>
    <p:sldId id="333" r:id="rId15"/>
    <p:sldId id="334" r:id="rId16"/>
    <p:sldId id="335" r:id="rId17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Estilo Claro 1 - Destaqu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Destaqu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Estilo Claro 2 - Destaqu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Estilo Médio 2 - Destaqu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799B23B-EC83-4686-B30A-512413B5E67A}" styleName="Estilo Claro 3 - Destaqu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344D84-9AFB-497E-A393-DC336BA19D2E}" styleName="Estilo Médio 3 - Destaque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822373-10B5-4AB2-9D53-D89A37055019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F194C-D58A-41D4-B2E7-AAF31BCE137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2026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04F100-A631-4389-99D0-AD5C915759D4}" type="slidenum">
              <a:rPr kumimoji="0" lang="pt-P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019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Clique para editar o estilo do subtítulo do Modelo Global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003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172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7"/>
            <a:ext cx="27432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79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pt-PT" smtClean="0"/>
              <a:t>Clique para editar o estilo do subtítulo do Modelo Global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865006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3995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52421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29731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00000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71656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479552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86685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481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463373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914224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009215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quema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40569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697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23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199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85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42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904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425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AC0C4-7BE0-3747-9FAA-B89084472212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9EB25-10D4-E242-A2B9-760B49BAFA7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12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1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45717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457178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45717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45717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45717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894FF-1B0F-4751-95C8-DAF1EC7C120A}" type="datetimeFigureOut">
              <a:rPr lang="pt-PT" smtClean="0"/>
              <a:t>20/11/2019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E6A4A-021E-4380-B16A-B3E4CB17D16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4865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image" Target="../media/image26.png"/><Relationship Id="rId7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40761" y="381755"/>
            <a:ext cx="6001601" cy="5671275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pt-PT" dirty="0" smtClean="0">
                <a:solidFill>
                  <a:schemeClr val="bg2">
                    <a:lumMod val="75000"/>
                  </a:schemeClr>
                </a:solidFill>
                <a:latin typeface="Accord Heavy SF" panose="020BE200000000000000" pitchFamily="34" charset="0"/>
              </a:rPr>
              <a:t>AUDITING </a:t>
            </a:r>
            <a:r>
              <a:rPr lang="pt-PT" dirty="0" err="1" smtClean="0">
                <a:solidFill>
                  <a:schemeClr val="bg2">
                    <a:lumMod val="75000"/>
                  </a:schemeClr>
                </a:solidFill>
                <a:latin typeface="Accord Heavy SF" panose="020BE200000000000000" pitchFamily="34" charset="0"/>
              </a:rPr>
              <a:t>SDGs</a:t>
            </a:r>
            <a:r>
              <a:rPr lang="pt-PT" dirty="0" smtClean="0">
                <a:solidFill>
                  <a:schemeClr val="bg1"/>
                </a:solidFill>
              </a:rPr>
              <a:t/>
            </a:r>
            <a:br>
              <a:rPr lang="pt-PT" dirty="0" smtClean="0">
                <a:solidFill>
                  <a:schemeClr val="bg1"/>
                </a:solidFill>
              </a:rPr>
            </a:br>
            <a:r>
              <a:rPr lang="pt-PT" dirty="0">
                <a:solidFill>
                  <a:schemeClr val="bg1"/>
                </a:solidFill>
              </a:rPr>
              <a:t/>
            </a:r>
            <a:br>
              <a:rPr lang="pt-PT" dirty="0">
                <a:solidFill>
                  <a:schemeClr val="bg1"/>
                </a:solidFill>
              </a:rPr>
            </a:br>
            <a:r>
              <a:rPr lang="pt-PT" dirty="0" smtClean="0">
                <a:solidFill>
                  <a:schemeClr val="bg1"/>
                </a:solidFill>
              </a:rPr>
              <a:t/>
            </a:r>
            <a:br>
              <a:rPr lang="pt-PT" dirty="0" smtClean="0">
                <a:solidFill>
                  <a:schemeClr val="bg1"/>
                </a:solidFill>
              </a:rPr>
            </a:br>
            <a:r>
              <a:rPr lang="pt-PT" dirty="0" smtClean="0">
                <a:solidFill>
                  <a:schemeClr val="bg1"/>
                </a:solidFill>
              </a:rPr>
              <a:t/>
            </a:r>
            <a:br>
              <a:rPr lang="pt-PT" dirty="0" smtClean="0">
                <a:solidFill>
                  <a:schemeClr val="bg1"/>
                </a:solidFill>
              </a:rPr>
            </a:br>
            <a:endParaRPr lang="pt-PT" b="1" dirty="0">
              <a:solidFill>
                <a:schemeClr val="bg1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9921113" y="6211669"/>
            <a:ext cx="1647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/>
              <a:t>Helena Abreu Lopes</a:t>
            </a:r>
          </a:p>
          <a:p>
            <a:r>
              <a:rPr lang="pt-PT" sz="1400" dirty="0" err="1"/>
              <a:t>Nov</a:t>
            </a:r>
            <a:r>
              <a:rPr lang="pt-PT" sz="1400" dirty="0"/>
              <a:t> 2019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7135" y="-1817041"/>
            <a:ext cx="11588244" cy="9344203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48" y="2720973"/>
            <a:ext cx="2555569" cy="255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8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5847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32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SDG 15: LIFE ON LAND</a:t>
            </a:r>
            <a:endParaRPr lang="en-US" sz="32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grpSp>
        <p:nvGrpSpPr>
          <p:cNvPr id="20" name="Grupo 19"/>
          <p:cNvGrpSpPr/>
          <p:nvPr/>
        </p:nvGrpSpPr>
        <p:grpSpPr>
          <a:xfrm>
            <a:off x="282964" y="944782"/>
            <a:ext cx="11626071" cy="5143871"/>
            <a:chOff x="262193" y="1091493"/>
            <a:chExt cx="11626071" cy="5143871"/>
          </a:xfrm>
        </p:grpSpPr>
        <p:pic>
          <p:nvPicPr>
            <p:cNvPr id="21" name="Imagem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193" y="1091493"/>
              <a:ext cx="1390455" cy="2280346"/>
            </a:xfrm>
            <a:prstGeom prst="rect">
              <a:avLst/>
            </a:prstGeom>
          </p:spPr>
        </p:pic>
        <p:pic>
          <p:nvPicPr>
            <p:cNvPr id="22" name="Imagem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2647" y="1091493"/>
              <a:ext cx="1465937" cy="2280346"/>
            </a:xfrm>
            <a:prstGeom prst="rect">
              <a:avLst/>
            </a:prstGeom>
          </p:spPr>
        </p:pic>
        <p:pic>
          <p:nvPicPr>
            <p:cNvPr id="23" name="Imagem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8584" y="1091493"/>
              <a:ext cx="1471191" cy="2280346"/>
            </a:xfrm>
            <a:prstGeom prst="rect">
              <a:avLst/>
            </a:prstGeom>
          </p:spPr>
        </p:pic>
        <p:pic>
          <p:nvPicPr>
            <p:cNvPr id="24" name="Imagem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520" y="1106009"/>
              <a:ext cx="1453476" cy="2251314"/>
            </a:xfrm>
            <a:prstGeom prst="rect">
              <a:avLst/>
            </a:prstGeom>
          </p:spPr>
        </p:pic>
        <p:pic>
          <p:nvPicPr>
            <p:cNvPr id="25" name="Imagem 2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5711" y="1106009"/>
              <a:ext cx="1448221" cy="2252788"/>
            </a:xfrm>
            <a:prstGeom prst="rect">
              <a:avLst/>
            </a:prstGeom>
          </p:spPr>
        </p:pic>
        <p:pic>
          <p:nvPicPr>
            <p:cNvPr id="26" name="Imagem 2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1648" y="1106010"/>
              <a:ext cx="1372752" cy="2251314"/>
            </a:xfrm>
            <a:prstGeom prst="rect">
              <a:avLst/>
            </a:prstGeom>
          </p:spPr>
        </p:pic>
        <p:pic>
          <p:nvPicPr>
            <p:cNvPr id="27" name="Imagem 2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69868" y="1106009"/>
              <a:ext cx="1452460" cy="2251314"/>
            </a:xfrm>
            <a:prstGeom prst="rect">
              <a:avLst/>
            </a:prstGeom>
          </p:spPr>
        </p:pic>
        <p:pic>
          <p:nvPicPr>
            <p:cNvPr id="28" name="Imagem 2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7797" y="1106009"/>
              <a:ext cx="1390467" cy="2288311"/>
            </a:xfrm>
            <a:prstGeom prst="rect">
              <a:avLst/>
            </a:prstGeom>
          </p:spPr>
        </p:pic>
        <p:pic>
          <p:nvPicPr>
            <p:cNvPr id="29" name="Imagem 2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193" y="3684318"/>
              <a:ext cx="1372752" cy="2251314"/>
            </a:xfrm>
            <a:prstGeom prst="rect">
              <a:avLst/>
            </a:prstGeom>
          </p:spPr>
        </p:pic>
        <p:pic>
          <p:nvPicPr>
            <p:cNvPr id="30" name="Imagem 2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9152" y="3684318"/>
              <a:ext cx="1372752" cy="2546516"/>
            </a:xfrm>
            <a:prstGeom prst="rect">
              <a:avLst/>
            </a:prstGeom>
          </p:spPr>
        </p:pic>
        <p:pic>
          <p:nvPicPr>
            <p:cNvPr id="31" name="Imagem 3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9821" y="3684318"/>
              <a:ext cx="1555694" cy="2546516"/>
            </a:xfrm>
            <a:prstGeom prst="rect">
              <a:avLst/>
            </a:prstGeom>
          </p:spPr>
        </p:pic>
        <p:pic>
          <p:nvPicPr>
            <p:cNvPr id="32" name="Imagem 3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3432" y="3684318"/>
              <a:ext cx="1639958" cy="25510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626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83099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28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AUDIT ON THE NATIONAL PROGRAM AGAINST DESERTIFICATION</a:t>
            </a:r>
          </a:p>
          <a:p>
            <a:pPr algn="ctr" defTabSz="457178"/>
            <a:r>
              <a:rPr lang="en-US" sz="20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2019</a:t>
            </a:r>
            <a:endParaRPr lang="en-US" sz="20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4111871" y="1359113"/>
            <a:ext cx="7859882" cy="452596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Climate change and human activities influence degradation of soils in dry lands, causing loss of biodiversity, soil infertility and reduced water quality</a:t>
            </a:r>
          </a:p>
          <a:p>
            <a:r>
              <a:rPr lang="en-GB" sz="2400" dirty="0" smtClean="0"/>
              <a:t>58% of the Portuguese mainland faces the risk of desertification</a:t>
            </a:r>
          </a:p>
          <a:p>
            <a:r>
              <a:rPr lang="en-GB" sz="2400" dirty="0" smtClean="0"/>
              <a:t>The risk is increasing. Projections:</a:t>
            </a:r>
          </a:p>
          <a:p>
            <a:pPr lvl="1"/>
            <a:r>
              <a:rPr lang="en-GB" sz="2000" dirty="0" smtClean="0"/>
              <a:t>Temperature increase</a:t>
            </a:r>
          </a:p>
          <a:p>
            <a:pPr lvl="1"/>
            <a:r>
              <a:rPr lang="en-GB" sz="2000" dirty="0" smtClean="0"/>
              <a:t>Precipitation decrease</a:t>
            </a:r>
          </a:p>
          <a:p>
            <a:pPr lvl="1"/>
            <a:r>
              <a:rPr lang="en-GB" sz="2000" dirty="0" smtClean="0"/>
              <a:t>More frequent droughts</a:t>
            </a:r>
          </a:p>
          <a:p>
            <a:pPr lvl="1"/>
            <a:r>
              <a:rPr lang="en-GB" sz="2000" dirty="0" smtClean="0"/>
              <a:t>Decreases in water availability</a:t>
            </a:r>
          </a:p>
          <a:p>
            <a:pPr lvl="1"/>
            <a:r>
              <a:rPr lang="en-GB" sz="2000" dirty="0" smtClean="0"/>
              <a:t>Higher risk of forest fires  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13" y="3494189"/>
            <a:ext cx="1311952" cy="2033526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122" y="3494189"/>
            <a:ext cx="1307266" cy="2033526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45" y="1455108"/>
            <a:ext cx="1233488" cy="2029969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122" y="1451550"/>
            <a:ext cx="1173137" cy="204263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316" y="1442438"/>
            <a:ext cx="1245512" cy="2042639"/>
          </a:xfrm>
          <a:prstGeom prst="rect">
            <a:avLst/>
          </a:prstGeom>
        </p:spPr>
      </p:pic>
      <p:pic>
        <p:nvPicPr>
          <p:cNvPr id="14" name="Imagem 1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8438" y="3040873"/>
            <a:ext cx="1523609" cy="28442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16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83099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28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AUDIT ON THE NATIONAL PROGRAM AGAINST DESERTIFICATION</a:t>
            </a:r>
          </a:p>
          <a:p>
            <a:pPr algn="ctr" defTabSz="457178"/>
            <a:r>
              <a:rPr lang="en-US" sz="20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2019</a:t>
            </a:r>
            <a:endParaRPr lang="en-US" sz="20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319358" y="1359113"/>
            <a:ext cx="11732733" cy="452596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The program implements, at a national level, the UN Convention against desertification</a:t>
            </a:r>
          </a:p>
          <a:p>
            <a:endParaRPr lang="en-GB" sz="2400" dirty="0" smtClean="0"/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771836"/>
              </p:ext>
            </p:extLst>
          </p:nvPr>
        </p:nvGraphicFramePr>
        <p:xfrm>
          <a:off x="572124" y="2055940"/>
          <a:ext cx="11047752" cy="3997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4433">
                  <a:extLst>
                    <a:ext uri="{9D8B030D-6E8A-4147-A177-3AD203B41FA5}">
                      <a16:colId xmlns:a16="http://schemas.microsoft.com/office/drawing/2014/main" val="4138825235"/>
                    </a:ext>
                  </a:extLst>
                </a:gridCol>
                <a:gridCol w="6373319">
                  <a:extLst>
                    <a:ext uri="{9D8B030D-6E8A-4147-A177-3AD203B41FA5}">
                      <a16:colId xmlns:a16="http://schemas.microsoft.com/office/drawing/2014/main" val="2120983719"/>
                    </a:ext>
                  </a:extLst>
                </a:gridCol>
              </a:tblGrid>
              <a:tr h="548194"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 smtClean="0"/>
                        <a:t>POSITIVE ASPECTS</a:t>
                      </a:r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 smtClean="0"/>
                        <a:t>SHORTCOMINGS</a:t>
                      </a:r>
                      <a:endParaRPr lang="en-GB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8572094"/>
                  </a:ext>
                </a:extLst>
              </a:tr>
              <a:tr h="366901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Designed on the basis of a substantiated diagnosis 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No concrete activities described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0452583"/>
                  </a:ext>
                </a:extLst>
              </a:tr>
              <a:tr h="659567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Addresses the main causes and risks of desertification in Portugal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No assignment of responsibilities and deadlines for the implementation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9773943"/>
                  </a:ext>
                </a:extLst>
              </a:tr>
              <a:tr h="464695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Includes clear objectives and lines of action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No cost estimates and no description of funding arrangements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1571"/>
                  </a:ext>
                </a:extLst>
              </a:tr>
              <a:tr h="555808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Good articulation with other related national policies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Lack of operationalisation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5605772"/>
                  </a:ext>
                </a:extLst>
              </a:tr>
              <a:tr h="555808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Good level of funding, mainly through Rural Development European Fund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Governance and implementation structures are ineffective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65759"/>
                  </a:ext>
                </a:extLst>
              </a:tr>
              <a:tr h="555808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Extensive and relevant indicators’ matrix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No information available on the implementation, results and effectiveness of the program: monitoring is not implemented, data is not regularly collected and no assessments or evaluations have been conducted 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483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268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83099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28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AUDIT ON THE NATIONAL PROGRAM AGAINST DESERTIFICATION</a:t>
            </a:r>
          </a:p>
          <a:p>
            <a:pPr algn="ctr" defTabSz="457178"/>
            <a:r>
              <a:rPr lang="en-US" sz="20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2019</a:t>
            </a:r>
            <a:endParaRPr lang="en-US" sz="20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319358" y="1359113"/>
            <a:ext cx="11732733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2400" dirty="0" smtClean="0"/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921647"/>
              </p:ext>
            </p:extLst>
          </p:nvPr>
        </p:nvGraphicFramePr>
        <p:xfrm>
          <a:off x="572124" y="1359113"/>
          <a:ext cx="11047752" cy="4151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4433">
                  <a:extLst>
                    <a:ext uri="{9D8B030D-6E8A-4147-A177-3AD203B41FA5}">
                      <a16:colId xmlns:a16="http://schemas.microsoft.com/office/drawing/2014/main" val="4138825235"/>
                    </a:ext>
                  </a:extLst>
                </a:gridCol>
                <a:gridCol w="6373319">
                  <a:extLst>
                    <a:ext uri="{9D8B030D-6E8A-4147-A177-3AD203B41FA5}">
                      <a16:colId xmlns:a16="http://schemas.microsoft.com/office/drawing/2014/main" val="2120983719"/>
                    </a:ext>
                  </a:extLst>
                </a:gridCol>
              </a:tblGrid>
              <a:tr h="548194"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 smtClean="0"/>
                        <a:t>POSITIVE ASPECTS</a:t>
                      </a:r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 smtClean="0"/>
                        <a:t>SHORTCOMINGS</a:t>
                      </a:r>
                      <a:endParaRPr lang="en-GB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8572094"/>
                  </a:ext>
                </a:extLst>
              </a:tr>
              <a:tr h="366901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Financial information points out good levels of execution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Data about desertification is collected but there is no permanent and up to date monitoring system about the progress of desertification and soil degradation 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79487"/>
                  </a:ext>
                </a:extLst>
              </a:tr>
              <a:tr h="366901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Concrete projects analysed were considered as relevant for combating desertification 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The program does not include yet the 2030 Agenda commitment for the neutrality of soil degradation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0452583"/>
                  </a:ext>
                </a:extLst>
              </a:tr>
              <a:tr h="659567"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The framework for the protection of soil is not sufficient (both at national and UE level)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9773943"/>
                  </a:ext>
                </a:extLst>
              </a:tr>
              <a:tr h="464695">
                <a:tc>
                  <a:txBody>
                    <a:bodyPr/>
                    <a:lstStyle/>
                    <a:p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No strategies or measures were defined on how to accomplish SDG target 15.3 and no indicator is implemented in this regard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1571"/>
                  </a:ext>
                </a:extLst>
              </a:tr>
              <a:tr h="383690">
                <a:tc>
                  <a:txBody>
                    <a:bodyPr/>
                    <a:lstStyle/>
                    <a:p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There is a significant risk that this target is not met 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5605772"/>
                  </a:ext>
                </a:extLst>
              </a:tr>
              <a:tr h="555808">
                <a:tc>
                  <a:txBody>
                    <a:bodyPr/>
                    <a:lstStyle/>
                    <a:p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Cooperation between Portugal and Spain is envisaged but not implemented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65759"/>
                  </a:ext>
                </a:extLst>
              </a:tr>
            </a:tbl>
          </a:graphicData>
        </a:graphic>
      </p:graphicFrame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235" y="3507345"/>
            <a:ext cx="1311952" cy="203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54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83099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28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AUDIT ON THE NATIONAL PROGRAM AGAINST DESERTIFICATION</a:t>
            </a:r>
          </a:p>
          <a:p>
            <a:pPr algn="ctr" defTabSz="457178"/>
            <a:r>
              <a:rPr lang="en-US" sz="20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2019</a:t>
            </a:r>
            <a:endParaRPr lang="en-US" sz="20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319358" y="1359113"/>
            <a:ext cx="11732733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2400" dirty="0" smtClean="0"/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550316"/>
              </p:ext>
            </p:extLst>
          </p:nvPr>
        </p:nvGraphicFramePr>
        <p:xfrm>
          <a:off x="565661" y="1509015"/>
          <a:ext cx="11240125" cy="443287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1240125">
                  <a:extLst>
                    <a:ext uri="{9D8B030D-6E8A-4147-A177-3AD203B41FA5}">
                      <a16:colId xmlns:a16="http://schemas.microsoft.com/office/drawing/2014/main" val="4138825235"/>
                    </a:ext>
                  </a:extLst>
                </a:gridCol>
              </a:tblGrid>
              <a:tr h="530268"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 smtClean="0"/>
                        <a:t>MAIN RECOMMENDATIONS</a:t>
                      </a:r>
                      <a:endParaRPr lang="en-GB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572094"/>
                  </a:ext>
                </a:extLst>
              </a:tr>
              <a:tr h="56018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b="1" noProof="0" dirty="0" smtClean="0"/>
                        <a:t>Revise the program to correct the shortcomings and favour implementation </a:t>
                      </a:r>
                      <a:r>
                        <a:rPr lang="en-GB" sz="1600" noProof="0" dirty="0" smtClean="0"/>
                        <a:t>(describe activities, responsible entities, deadlines, cost estimates and funding arrangements)</a:t>
                      </a:r>
                      <a:endParaRPr lang="en-GB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79487"/>
                  </a:ext>
                </a:extLst>
              </a:tr>
              <a:tr h="354903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b="1" noProof="0" dirty="0" smtClean="0"/>
                        <a:t>Align the program with the 2030 Agenda commitments </a:t>
                      </a:r>
                      <a:endParaRPr lang="en-GB" sz="1600" b="1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0452583"/>
                  </a:ext>
                </a:extLst>
              </a:tr>
              <a:tr h="56018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b="1" noProof="0" dirty="0" smtClean="0"/>
                        <a:t>Implement the governance and implementation structures and i</a:t>
                      </a:r>
                      <a:r>
                        <a:rPr lang="en-US" sz="1600" b="1" noProof="0" dirty="0" err="1" smtClean="0"/>
                        <a:t>mplement</a:t>
                      </a:r>
                      <a:r>
                        <a:rPr lang="en-US" sz="1600" b="1" noProof="0" dirty="0" smtClean="0"/>
                        <a:t> monitoring and evaluation of the program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600" b="1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9773943"/>
                  </a:ext>
                </a:extLst>
              </a:tr>
              <a:tr h="449499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noProof="0" dirty="0" smtClean="0"/>
                        <a:t>Introduce a system to regularly monitor desertification and soil degradation</a:t>
                      </a:r>
                      <a:endParaRPr lang="en-GB" sz="1600" b="1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751571"/>
                  </a:ext>
                </a:extLst>
              </a:tr>
              <a:tr h="56018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noProof="0" dirty="0" smtClean="0"/>
                        <a:t>Intensify incentives for the adoption of agriculture practices and plantations adequate to prevent desertification and soil degradation</a:t>
                      </a:r>
                      <a:endParaRPr lang="en-GB" sz="1600" b="1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5605772"/>
                  </a:ext>
                </a:extLst>
              </a:tr>
              <a:tr h="411605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b="1" noProof="0" dirty="0" smtClean="0"/>
                        <a:t>Define strategies, measures, targets and a monitoring system to meet neutrality in soil degradation (SDG commitment)</a:t>
                      </a:r>
                      <a:endParaRPr lang="en-GB" sz="1600" b="1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65759"/>
                  </a:ext>
                </a:extLst>
              </a:tr>
              <a:tr h="411605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b="1" noProof="0" dirty="0" smtClean="0"/>
                        <a:t>Consider joining the UN voluntary program  to support implementation of SDG 15.3</a:t>
                      </a:r>
                      <a:endParaRPr lang="en-GB" sz="1600" b="1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355779"/>
                  </a:ext>
                </a:extLst>
              </a:tr>
              <a:tr h="537633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b="1" noProof="0" dirty="0" smtClean="0"/>
                        <a:t>Cooperate with Spain</a:t>
                      </a:r>
                      <a:endParaRPr lang="en-GB" sz="1600" b="1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251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571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107721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ScalaSans"/>
                <a:ea typeface="+mn-ea"/>
                <a:cs typeface="ADScalaSansRomein"/>
              </a:rPr>
              <a:t>Audits on programs contributing to specific aspects of SDGs</a:t>
            </a:r>
          </a:p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002060"/>
                </a:solidFill>
                <a:latin typeface="ADScalaSans"/>
                <a:cs typeface="ADScalaSansRomein"/>
              </a:rPr>
              <a:t>MAIN CHALLENGES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DScalaSans"/>
              <a:cs typeface="ADScalaSansRomein"/>
            </a:endParaRP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74" y="1885200"/>
            <a:ext cx="1259172" cy="1259172"/>
          </a:xfr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74" y="3200527"/>
            <a:ext cx="1259089" cy="1259089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71" y="4571927"/>
            <a:ext cx="1255192" cy="1255192"/>
          </a:xfrm>
          <a:prstGeom prst="rect">
            <a:avLst/>
          </a:prstGeom>
        </p:spPr>
      </p:pic>
      <p:sp>
        <p:nvSpPr>
          <p:cNvPr id="8" name="Retângulo arredondado 7"/>
          <p:cNvSpPr/>
          <p:nvPr/>
        </p:nvSpPr>
        <p:spPr>
          <a:xfrm>
            <a:off x="1800027" y="1760162"/>
            <a:ext cx="9832340" cy="4139818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1">
                <a:shade val="95000"/>
                <a:satMod val="105000"/>
                <a:alpha val="99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Complexity of the topics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2000" b="1" dirty="0">
              <a:solidFill>
                <a:prstClr val="white"/>
              </a:solidFill>
              <a:latin typeface="Calibri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Sustainability approach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2000" b="1" dirty="0">
              <a:solidFill>
                <a:prstClr val="white"/>
              </a:solidFill>
              <a:latin typeface="Calibri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prstClr val="white"/>
                </a:solidFill>
              </a:rPr>
              <a:t>Political nature of some of the aspects involved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Identifying the right audit criteria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2000" b="1" dirty="0" smtClean="0">
              <a:solidFill>
                <a:prstClr val="white"/>
              </a:solidFill>
              <a:latin typeface="Calibri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b="1" smtClean="0">
                <a:solidFill>
                  <a:prstClr val="white"/>
                </a:solidFill>
                <a:latin typeface="Calibri"/>
              </a:rPr>
              <a:t>Insufficient data</a:t>
            </a:r>
            <a:endParaRPr lang="en-GB" sz="2000" b="1" dirty="0">
              <a:solidFill>
                <a:prstClr val="white"/>
              </a:solidFill>
              <a:latin typeface="Calibri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Problems 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with no geographical frontiers</a:t>
            </a:r>
          </a:p>
        </p:txBody>
      </p:sp>
    </p:spTree>
    <p:extLst>
      <p:ext uri="{BB962C8B-B14F-4D97-AF65-F5344CB8AC3E}">
        <p14:creationId xmlns:p14="http://schemas.microsoft.com/office/powerpoint/2010/main" val="33677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89255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32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Portugal: government </a:t>
            </a:r>
            <a:r>
              <a:rPr lang="en-US" sz="3200" b="1" dirty="0">
                <a:solidFill>
                  <a:prstClr val="white"/>
                </a:solidFill>
                <a:latin typeface="ADScalaSans"/>
                <a:cs typeface="ADScalaSansRomein"/>
              </a:rPr>
              <a:t>preparedness </a:t>
            </a:r>
            <a:r>
              <a:rPr lang="en-US" sz="32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to </a:t>
            </a:r>
            <a:r>
              <a:rPr lang="en-US" sz="3200" b="1" dirty="0">
                <a:solidFill>
                  <a:prstClr val="white"/>
                </a:solidFill>
                <a:latin typeface="ADScalaSans"/>
                <a:cs typeface="ADScalaSansRomein"/>
              </a:rPr>
              <a:t>implement </a:t>
            </a:r>
            <a:r>
              <a:rPr lang="en-US" sz="32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SDGs</a:t>
            </a:r>
          </a:p>
          <a:p>
            <a:pPr algn="ctr" defTabSz="457178"/>
            <a:r>
              <a:rPr lang="en-US" sz="20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(preliminary results)</a:t>
            </a:r>
            <a:endParaRPr lang="en-US" sz="20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1224390"/>
            <a:ext cx="7259782" cy="628201"/>
          </a:xfrm>
          <a:solidFill>
            <a:schemeClr val="bg1">
              <a:lumMod val="95000"/>
            </a:schemeClr>
          </a:solidFill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pt-PT" sz="2000" b="1" dirty="0" smtClean="0">
                <a:solidFill>
                  <a:prstClr val="black"/>
                </a:solidFill>
              </a:rPr>
              <a:t>Some steps </a:t>
            </a:r>
            <a:r>
              <a:rPr lang="pt-PT" sz="2000" b="1" dirty="0" err="1" smtClean="0">
                <a:solidFill>
                  <a:prstClr val="black"/>
                </a:solidFill>
              </a:rPr>
              <a:t>were</a:t>
            </a:r>
            <a:r>
              <a:rPr lang="pt-PT" sz="2000" b="1" dirty="0" smtClean="0">
                <a:solidFill>
                  <a:prstClr val="black"/>
                </a:solidFill>
              </a:rPr>
              <a:t> </a:t>
            </a:r>
            <a:r>
              <a:rPr lang="pt-PT" sz="2000" b="1" dirty="0" err="1" smtClean="0">
                <a:solidFill>
                  <a:prstClr val="black"/>
                </a:solidFill>
              </a:rPr>
              <a:t>taken</a:t>
            </a:r>
            <a:r>
              <a:rPr lang="pt-PT" sz="2000" b="1" dirty="0" smtClean="0">
                <a:solidFill>
                  <a:prstClr val="black"/>
                </a:solidFill>
              </a:rPr>
              <a:t> </a:t>
            </a:r>
            <a:r>
              <a:rPr lang="pt-PT" sz="2000" b="1" dirty="0" err="1" smtClean="0">
                <a:solidFill>
                  <a:prstClr val="black"/>
                </a:solidFill>
              </a:rPr>
              <a:t>but</a:t>
            </a:r>
            <a:r>
              <a:rPr lang="pt-PT" sz="2000" b="1" dirty="0" smtClean="0">
                <a:solidFill>
                  <a:prstClr val="black"/>
                </a:solidFill>
              </a:rPr>
              <a:t> </a:t>
            </a:r>
            <a:r>
              <a:rPr lang="pt-PT" sz="2000" b="1" dirty="0" err="1" smtClean="0">
                <a:solidFill>
                  <a:prstClr val="black"/>
                </a:solidFill>
              </a:rPr>
              <a:t>there</a:t>
            </a:r>
            <a:r>
              <a:rPr lang="pt-PT" sz="2000" b="1" dirty="0" smtClean="0">
                <a:solidFill>
                  <a:prstClr val="black"/>
                </a:solidFill>
              </a:rPr>
              <a:t> </a:t>
            </a:r>
            <a:r>
              <a:rPr lang="pt-PT" sz="2000" b="1" dirty="0" err="1" smtClean="0">
                <a:solidFill>
                  <a:prstClr val="black"/>
                </a:solidFill>
              </a:rPr>
              <a:t>is</a:t>
            </a:r>
            <a:r>
              <a:rPr lang="pt-PT" sz="2000" b="1" dirty="0" smtClean="0">
                <a:solidFill>
                  <a:prstClr val="black"/>
                </a:solidFill>
              </a:rPr>
              <a:t> </a:t>
            </a:r>
            <a:r>
              <a:rPr lang="pt-PT" sz="2000" b="1" dirty="0" err="1" smtClean="0">
                <a:solidFill>
                  <a:prstClr val="black"/>
                </a:solidFill>
              </a:rPr>
              <a:t>not</a:t>
            </a:r>
            <a:r>
              <a:rPr lang="pt-PT" sz="2000" b="1" dirty="0" smtClean="0">
                <a:solidFill>
                  <a:prstClr val="black"/>
                </a:solidFill>
              </a:rPr>
              <a:t> </a:t>
            </a:r>
            <a:r>
              <a:rPr lang="pt-PT" sz="2000" b="1" dirty="0" err="1" smtClean="0">
                <a:solidFill>
                  <a:prstClr val="black"/>
                </a:solidFill>
              </a:rPr>
              <a:t>an</a:t>
            </a:r>
            <a:r>
              <a:rPr lang="pt-PT" sz="2000" b="1" dirty="0" smtClean="0">
                <a:solidFill>
                  <a:prstClr val="black"/>
                </a:solidFill>
              </a:rPr>
              <a:t> </a:t>
            </a:r>
            <a:r>
              <a:rPr lang="pt-PT" sz="2000" b="1" dirty="0" err="1" smtClean="0">
                <a:solidFill>
                  <a:prstClr val="black"/>
                </a:solidFill>
              </a:rPr>
              <a:t>approved</a:t>
            </a:r>
            <a:r>
              <a:rPr lang="pt-PT" sz="2000" b="1" dirty="0" smtClean="0">
                <a:solidFill>
                  <a:prstClr val="black"/>
                </a:solidFill>
              </a:rPr>
              <a:t> global </a:t>
            </a:r>
            <a:r>
              <a:rPr lang="pt-PT" sz="2000" b="1" dirty="0" err="1" smtClean="0">
                <a:solidFill>
                  <a:prstClr val="black"/>
                </a:solidFill>
              </a:rPr>
              <a:t>strategy</a:t>
            </a:r>
            <a:endParaRPr lang="pt-PT" sz="2000" b="1" dirty="0" smtClean="0">
              <a:solidFill>
                <a:prstClr val="black"/>
              </a:solidFill>
            </a:endParaRPr>
          </a:p>
          <a:p>
            <a:pPr marL="0" indent="0" algn="ctr">
              <a:buNone/>
            </a:pPr>
            <a:endParaRPr lang="pt-PT" sz="2000" b="1" dirty="0">
              <a:solidFill>
                <a:prstClr val="black"/>
              </a:solidFill>
            </a:endParaRPr>
          </a:p>
          <a:p>
            <a:pPr marL="0" indent="0" algn="ctr">
              <a:buNone/>
            </a:pPr>
            <a:endParaRPr lang="pt-PT" sz="2000" b="1" dirty="0" smtClean="0">
              <a:solidFill>
                <a:prstClr val="black"/>
              </a:solidFill>
            </a:endParaRPr>
          </a:p>
          <a:p>
            <a:pPr marL="0" indent="0" algn="ctr">
              <a:buNone/>
            </a:pPr>
            <a:endParaRPr lang="pt-PT" sz="2400" b="1" dirty="0">
              <a:solidFill>
                <a:prstClr val="black"/>
              </a:solidFill>
            </a:endParaRPr>
          </a:p>
          <a:p>
            <a:pPr marL="0" indent="0" algn="ctr">
              <a:buNone/>
            </a:pPr>
            <a:endParaRPr lang="pt-PT" sz="2400" dirty="0">
              <a:solidFill>
                <a:prstClr val="black"/>
              </a:solidFill>
            </a:endParaRPr>
          </a:p>
          <a:p>
            <a:endParaRPr lang="pt-PT" sz="2400" b="1" dirty="0" smtClean="0">
              <a:solidFill>
                <a:prstClr val="black"/>
              </a:solidFill>
            </a:endParaRPr>
          </a:p>
          <a:p>
            <a:endParaRPr lang="pt-PT" sz="2400" b="1" dirty="0">
              <a:solidFill>
                <a:prstClr val="black"/>
              </a:solidFill>
            </a:endParaRPr>
          </a:p>
          <a:p>
            <a:endParaRPr lang="pt-PT" sz="2400" b="1" dirty="0" smtClean="0">
              <a:solidFill>
                <a:prstClr val="black"/>
              </a:solidFill>
            </a:endParaRPr>
          </a:p>
          <a:p>
            <a:endParaRPr lang="pt-PT" sz="2400" b="1" dirty="0" smtClean="0">
              <a:solidFill>
                <a:prstClr val="black"/>
              </a:solidFill>
            </a:endParaRPr>
          </a:p>
          <a:p>
            <a:endParaRPr lang="pt-PT" sz="2400" b="1" dirty="0" smtClean="0">
              <a:solidFill>
                <a:prstClr val="black"/>
              </a:solidFill>
            </a:endParaRPr>
          </a:p>
          <a:p>
            <a:endParaRPr lang="pt-PT" sz="2400" b="1" dirty="0">
              <a:solidFill>
                <a:prstClr val="black"/>
              </a:solidFill>
            </a:endParaRPr>
          </a:p>
          <a:p>
            <a:endParaRPr lang="pt-PT" sz="24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745" y="3316947"/>
            <a:ext cx="4502411" cy="2389979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" t="27100" r="-6138" b="16031"/>
          <a:stretch/>
        </p:blipFill>
        <p:spPr>
          <a:xfrm>
            <a:off x="7453745" y="2018846"/>
            <a:ext cx="4738255" cy="1053737"/>
          </a:xfrm>
          <a:prstGeom prst="rect">
            <a:avLst/>
          </a:prstGeom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748272"/>
              </p:ext>
            </p:extLst>
          </p:nvPr>
        </p:nvGraphicFramePr>
        <p:xfrm>
          <a:off x="62345" y="2018846"/>
          <a:ext cx="7135091" cy="36880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658099">
                  <a:extLst>
                    <a:ext uri="{9D8B030D-6E8A-4147-A177-3AD203B41FA5}">
                      <a16:colId xmlns:a16="http://schemas.microsoft.com/office/drawing/2014/main" val="127997381"/>
                    </a:ext>
                  </a:extLst>
                </a:gridCol>
                <a:gridCol w="5476992">
                  <a:extLst>
                    <a:ext uri="{9D8B030D-6E8A-4147-A177-3AD203B41FA5}">
                      <a16:colId xmlns:a16="http://schemas.microsoft.com/office/drawing/2014/main" val="16100706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 smtClean="0"/>
                        <a:t>Implemented</a:t>
                      </a:r>
                      <a:endParaRPr lang="en-GB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b="0" noProof="0" dirty="0" smtClean="0"/>
                        <a:t>Political commitment</a:t>
                      </a:r>
                    </a:p>
                    <a:p>
                      <a:r>
                        <a:rPr lang="en-GB" sz="1400" b="0" noProof="0" dirty="0" smtClean="0"/>
                        <a:t>Definition of implementation structures</a:t>
                      </a:r>
                      <a:endParaRPr lang="en-GB" sz="1400" b="0" noProof="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9736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noProof="0" dirty="0" smtClean="0"/>
                        <a:t>Not implemented</a:t>
                      </a:r>
                      <a:endParaRPr lang="en-GB" b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Approved strategy</a:t>
                      </a:r>
                      <a:endParaRPr lang="en-GB" sz="1400" noProof="0" dirty="0" smtClean="0"/>
                    </a:p>
                    <a:p>
                      <a:r>
                        <a:rPr lang="en-GB" sz="1400" noProof="0" dirty="0" smtClean="0"/>
                        <a:t>Definition of </a:t>
                      </a:r>
                      <a:r>
                        <a:rPr lang="en-GB" sz="1400" noProof="0" dirty="0" smtClean="0"/>
                        <a:t>national targets </a:t>
                      </a:r>
                      <a:endParaRPr lang="en-GB" sz="1400" noProof="0" dirty="0" smtClean="0"/>
                    </a:p>
                    <a:p>
                      <a:r>
                        <a:rPr lang="en-GB" sz="1400" noProof="0" dirty="0" smtClean="0"/>
                        <a:t>Implementation </a:t>
                      </a:r>
                      <a:r>
                        <a:rPr lang="en-GB" sz="1400" noProof="0" dirty="0" smtClean="0"/>
                        <a:t>plans</a:t>
                      </a:r>
                    </a:p>
                    <a:p>
                      <a:r>
                        <a:rPr lang="en-GB" sz="1400" noProof="0" dirty="0" smtClean="0"/>
                        <a:t>Identification of specific responsibilities</a:t>
                      </a:r>
                      <a:endParaRPr lang="en-GB" sz="1400" noProof="0" dirty="0" smtClean="0"/>
                    </a:p>
                    <a:p>
                      <a:r>
                        <a:rPr lang="en-GB" sz="1400" noProof="0" dirty="0" smtClean="0"/>
                        <a:t>Entity responsible </a:t>
                      </a:r>
                      <a:r>
                        <a:rPr lang="en-GB" sz="1400" noProof="0" dirty="0" smtClean="0"/>
                        <a:t>for monitoring progress</a:t>
                      </a:r>
                      <a:endParaRPr lang="en-GB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3283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noProof="0" dirty="0" smtClean="0"/>
                        <a:t>In progress</a:t>
                      </a:r>
                      <a:endParaRPr lang="en-GB" b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Priorities are mentioned but not formally approved</a:t>
                      </a:r>
                    </a:p>
                    <a:p>
                      <a:r>
                        <a:rPr lang="en-GB" sz="1400" noProof="0" dirty="0" smtClean="0"/>
                        <a:t>Some policies to achieve SDGs targets are identified</a:t>
                      </a:r>
                    </a:p>
                    <a:p>
                      <a:pPr marL="0" marR="0" lvl="0" indent="0" algn="l" defTabSz="4571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 smtClean="0"/>
                        <a:t>A few implementation policies</a:t>
                      </a:r>
                    </a:p>
                    <a:p>
                      <a:pPr marL="0" marR="0" lvl="0" indent="0" algn="l" defTabSz="4571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 smtClean="0"/>
                        <a:t>A few activities being undertaken</a:t>
                      </a:r>
                    </a:p>
                    <a:p>
                      <a:pPr marL="0" marR="0" lvl="0" indent="0" algn="l" defTabSz="4571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 smtClean="0"/>
                        <a:t>Resources allocated only in one area</a:t>
                      </a:r>
                    </a:p>
                    <a:p>
                      <a:r>
                        <a:rPr lang="en-GB" sz="1400" noProof="0" dirty="0" smtClean="0"/>
                        <a:t>Stakeholders involvement</a:t>
                      </a:r>
                    </a:p>
                    <a:p>
                      <a:r>
                        <a:rPr lang="en-GB" sz="1400" noProof="0" dirty="0" smtClean="0"/>
                        <a:t>Voluntary reporting exercises</a:t>
                      </a:r>
                    </a:p>
                    <a:p>
                      <a:r>
                        <a:rPr lang="en-GB" sz="1400" noProof="0" dirty="0" smtClean="0"/>
                        <a:t>Part of the indicators identified and monitored</a:t>
                      </a:r>
                    </a:p>
                    <a:p>
                      <a:r>
                        <a:rPr lang="en-GB" sz="1400" noProof="0" dirty="0" smtClean="0"/>
                        <a:t>Some data is produced but not regularly </a:t>
                      </a:r>
                      <a:endParaRPr lang="en-GB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2159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58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89255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32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Portugal: national priorities</a:t>
            </a:r>
          </a:p>
          <a:p>
            <a:pPr algn="ctr" defTabSz="457178"/>
            <a:r>
              <a:rPr lang="en-US" sz="20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(mentioned in the 2017 voluntary national review)</a:t>
            </a:r>
            <a:endParaRPr lang="en-US" sz="20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96" y="2712383"/>
            <a:ext cx="1823337" cy="1823337"/>
          </a:xfr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403" y="2712382"/>
            <a:ext cx="1823337" cy="1823337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089" y="2712382"/>
            <a:ext cx="1823338" cy="1823338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865" y="2712382"/>
            <a:ext cx="1823337" cy="1823337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550" y="2712382"/>
            <a:ext cx="1823337" cy="1823337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236" y="2712383"/>
            <a:ext cx="1823337" cy="182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47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5847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32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Audits on programs contributing to specific aspects of SDGs</a:t>
            </a:r>
            <a:endParaRPr lang="en-US" sz="32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pic>
        <p:nvPicPr>
          <p:cNvPr id="3" name="Marcador de Posição de Conteúdo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954" y="1865197"/>
            <a:ext cx="8720091" cy="2944594"/>
          </a:xfrm>
        </p:spPr>
      </p:pic>
    </p:spTree>
    <p:extLst>
      <p:ext uri="{BB962C8B-B14F-4D97-AF65-F5344CB8AC3E}">
        <p14:creationId xmlns:p14="http://schemas.microsoft.com/office/powerpoint/2010/main" val="210463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5847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32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Audits on programs contributing to specific aspects of SDGs</a:t>
            </a:r>
            <a:endParaRPr lang="en-US" sz="32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74" y="1278176"/>
            <a:ext cx="1259172" cy="1259172"/>
          </a:xfr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74" y="2870743"/>
            <a:ext cx="1259089" cy="1259089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71" y="4571927"/>
            <a:ext cx="1255192" cy="1255192"/>
          </a:xfrm>
          <a:prstGeom prst="rect">
            <a:avLst/>
          </a:prstGeom>
        </p:spPr>
      </p:pic>
      <p:sp>
        <p:nvSpPr>
          <p:cNvPr id="8" name="Retângulo arredondado 7"/>
          <p:cNvSpPr/>
          <p:nvPr/>
        </p:nvSpPr>
        <p:spPr>
          <a:xfrm>
            <a:off x="1948722" y="1072002"/>
            <a:ext cx="4931764" cy="4939054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1">
                <a:shade val="95000"/>
                <a:satMod val="105000"/>
                <a:alpha val="99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chemeClr val="bg2">
                    <a:lumMod val="75000"/>
                  </a:schemeClr>
                </a:solidFill>
              </a:rPr>
              <a:t>AUDITS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Energy efficiency in public buildings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Biofuels, Greenhouse gases emissions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Carbon fund and credits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Air quality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Sustainable public procurement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National program against desertification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Water resources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European funded operational program for the sea  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Marine Protected Areas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Protected Areas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Protection of forests against fires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Plastic waste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9" name="Retângulo arredondado 8"/>
          <p:cNvSpPr/>
          <p:nvPr/>
        </p:nvSpPr>
        <p:spPr>
          <a:xfrm>
            <a:off x="7137817" y="1072002"/>
            <a:ext cx="4931764" cy="4939054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1">
                <a:shade val="95000"/>
                <a:satMod val="105000"/>
                <a:alpha val="99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 smtClean="0">
                <a:solidFill>
                  <a:schemeClr val="bg2">
                    <a:lumMod val="75000"/>
                  </a:schemeClr>
                </a:solidFill>
              </a:rPr>
              <a:t>In COOPERATION </a:t>
            </a:r>
            <a:r>
              <a:rPr lang="pt-PT" sz="3200" dirty="0" err="1" smtClean="0">
                <a:solidFill>
                  <a:schemeClr val="bg2">
                    <a:lumMod val="75000"/>
                  </a:schemeClr>
                </a:solidFill>
              </a:rPr>
              <a:t>with</a:t>
            </a:r>
            <a:endParaRPr lang="pt-PT" sz="3200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endParaRPr lang="pt-PT" dirty="0" smtClean="0">
              <a:solidFill>
                <a:schemeClr val="bg1"/>
              </a:solidFill>
            </a:endParaRPr>
          </a:p>
          <a:p>
            <a:pPr algn="ctr"/>
            <a:endParaRPr lang="pt-PT" dirty="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PT" sz="2000" dirty="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</a:rPr>
              <a:t>EUROSAI WGEA</a:t>
            </a:r>
            <a:endParaRPr lang="pt-PT" sz="2000" dirty="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</a:rPr>
              <a:t>ECA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</a:rPr>
              <a:t>Spain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</a:rPr>
              <a:t>OLACEFS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PT" dirty="0" smtClean="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P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34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5847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32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SDG 14: LIFE BELOW WATER</a:t>
            </a:r>
            <a:endParaRPr lang="en-US" sz="32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pic>
        <p:nvPicPr>
          <p:cNvPr id="3" name="Marcador de Posição de Conteúdo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7" y="1081969"/>
            <a:ext cx="1537702" cy="2260838"/>
          </a:xfr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344" y="1091494"/>
            <a:ext cx="1543787" cy="2251313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9948" y="1091493"/>
            <a:ext cx="1279006" cy="220697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170" y="3475801"/>
            <a:ext cx="1495922" cy="2581276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042" y="1091493"/>
            <a:ext cx="1521895" cy="2237597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724" y="1091493"/>
            <a:ext cx="1451631" cy="2237597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393" y="3475801"/>
            <a:ext cx="1771650" cy="2581276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344" y="3489519"/>
            <a:ext cx="1568484" cy="2581276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662" y="1091494"/>
            <a:ext cx="1545182" cy="2251313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02" y="1095685"/>
            <a:ext cx="1631940" cy="224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9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5847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32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SDG 14: LIFE BELOW WATER</a:t>
            </a:r>
            <a:endParaRPr lang="en-US" sz="32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729521" y="1240441"/>
            <a:ext cx="10972800" cy="4525963"/>
          </a:xfrm>
        </p:spPr>
        <p:txBody>
          <a:bodyPr>
            <a:normAutofit fontScale="92500" lnSpcReduction="20000"/>
          </a:bodyPr>
          <a:lstStyle/>
          <a:p>
            <a:r>
              <a:rPr lang="en-GB" b="1" dirty="0" smtClean="0"/>
              <a:t>There are several public policies contributing to this goal </a:t>
            </a:r>
            <a:r>
              <a:rPr lang="en-GB" dirty="0" smtClean="0"/>
              <a:t>(</a:t>
            </a:r>
            <a:r>
              <a:rPr lang="en-GB" sz="2800" dirty="0" smtClean="0"/>
              <a:t>e.g. strategy for the sea, management of coastal zones, measures to ensure a good environmental status of marine waters, operational program for the sea</a:t>
            </a:r>
            <a:r>
              <a:rPr lang="en-GB" dirty="0" smtClean="0"/>
              <a:t>)</a:t>
            </a:r>
          </a:p>
          <a:p>
            <a:r>
              <a:rPr lang="en-GB" dirty="0"/>
              <a:t>The objectives of the existent policies are similar to those of the UN 2030 Agenda but results indicators are not the same, therefore it is not possible to measure </a:t>
            </a:r>
            <a:r>
              <a:rPr lang="en-GB" dirty="0" smtClean="0"/>
              <a:t>the actual contribution of those policies for the SDGs targets </a:t>
            </a:r>
            <a:endParaRPr lang="en-GB" dirty="0"/>
          </a:p>
          <a:p>
            <a:r>
              <a:rPr lang="en-GB" dirty="0" smtClean="0"/>
              <a:t>Although SDG 14 is a national priority, targets are not systematically monitored and measured</a:t>
            </a:r>
          </a:p>
          <a:p>
            <a:r>
              <a:rPr lang="en-GB" dirty="0" smtClean="0"/>
              <a:t>There is data available for only 3 of the 10 indicators</a:t>
            </a:r>
          </a:p>
        </p:txBody>
      </p:sp>
    </p:spTree>
    <p:extLst>
      <p:ext uri="{BB962C8B-B14F-4D97-AF65-F5344CB8AC3E}">
        <p14:creationId xmlns:p14="http://schemas.microsoft.com/office/powerpoint/2010/main" val="138494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83099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28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AUDIT ON MARINE PROTECTED AREAS (MPAs)</a:t>
            </a:r>
          </a:p>
          <a:p>
            <a:pPr algn="ctr" defTabSz="457178"/>
            <a:r>
              <a:rPr lang="en-US" sz="20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2018</a:t>
            </a:r>
            <a:endParaRPr lang="en-US" sz="20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210" y="1269457"/>
            <a:ext cx="1543787" cy="2251313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28" y="3520770"/>
            <a:ext cx="1495922" cy="2581276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950" y="3520770"/>
            <a:ext cx="1568484" cy="2581276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98" y="1269456"/>
            <a:ext cx="1545182" cy="2251313"/>
          </a:xfrm>
          <a:prstGeom prst="rect">
            <a:avLst/>
          </a:prstGeom>
        </p:spPr>
      </p:pic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3717560" y="1379058"/>
            <a:ext cx="7859882" cy="4525963"/>
          </a:xfrm>
        </p:spPr>
        <p:txBody>
          <a:bodyPr>
            <a:normAutofit lnSpcReduction="10000"/>
          </a:bodyPr>
          <a:lstStyle/>
          <a:p>
            <a:r>
              <a:rPr lang="en-GB" sz="2400" dirty="0" smtClean="0"/>
              <a:t>Projects to monitor the marine ecosystems are being implemented (</a:t>
            </a:r>
            <a:r>
              <a:rPr lang="en-GB" sz="1800" dirty="0" smtClean="0"/>
              <a:t>e.g. non sustainable environmental status and human </a:t>
            </a:r>
            <a:r>
              <a:rPr lang="en-GB" sz="1800" dirty="0" err="1" smtClean="0"/>
              <a:t>activitiy</a:t>
            </a:r>
            <a:r>
              <a:rPr lang="en-GB" sz="1800" dirty="0" smtClean="0"/>
              <a:t> monitoring</a:t>
            </a:r>
            <a:r>
              <a:rPr lang="en-GB" sz="2400" dirty="0" smtClean="0"/>
              <a:t>)</a:t>
            </a:r>
          </a:p>
          <a:p>
            <a:r>
              <a:rPr lang="en-GB" sz="2400" dirty="0" smtClean="0"/>
              <a:t>Portugal has several protected marine areas, designated according to international criteria, but has not yet reached the target for 2020 (10% of sea water under protection)</a:t>
            </a:r>
          </a:p>
          <a:p>
            <a:r>
              <a:rPr lang="en-GB" sz="2400" dirty="0" smtClean="0"/>
              <a:t>Management plans of MPAs are not fully developed</a:t>
            </a:r>
          </a:p>
          <a:p>
            <a:r>
              <a:rPr lang="en-GB" sz="2400" dirty="0" smtClean="0"/>
              <a:t>Responsibilities for authorising and monitoring activities in the protected areas are split by several authorities</a:t>
            </a:r>
          </a:p>
          <a:p>
            <a:r>
              <a:rPr lang="en-GB" sz="2400" dirty="0" smtClean="0"/>
              <a:t>Resources are not enough for an effective surveillance</a:t>
            </a:r>
          </a:p>
          <a:p>
            <a:r>
              <a:rPr lang="en-GB" sz="2400" dirty="0" smtClean="0"/>
              <a:t>There is no global assessment and evaluation of the measures adopted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67304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60007"/>
            <a:ext cx="12192000" cy="83099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28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AUDIT ON THE OPERATIONAL PLAN FOR THE SEA</a:t>
            </a:r>
          </a:p>
          <a:p>
            <a:pPr algn="ctr" defTabSz="457178"/>
            <a:r>
              <a:rPr lang="en-US" sz="2000" b="1" dirty="0" smtClean="0">
                <a:solidFill>
                  <a:prstClr val="white"/>
                </a:solidFill>
                <a:latin typeface="ADScalaSans"/>
                <a:cs typeface="ADScalaSansRomein"/>
              </a:rPr>
              <a:t>2019</a:t>
            </a:r>
            <a:endParaRPr lang="en-US" sz="2000" b="1" dirty="0">
              <a:solidFill>
                <a:prstClr val="white"/>
              </a:solidFill>
              <a:latin typeface="ADScalaSans"/>
              <a:cs typeface="ADScalaSansRomein"/>
            </a:endParaRPr>
          </a:p>
        </p:txBody>
      </p:sp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3582648" y="1603911"/>
            <a:ext cx="7859882" cy="452596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Objectives are similar to those of UN 2030 Agenda but indicators are not, so the actual contribution for SDG 14 could not be measured  </a:t>
            </a:r>
          </a:p>
          <a:p>
            <a:r>
              <a:rPr lang="en-GB" sz="2400" dirty="0" smtClean="0"/>
              <a:t>Low execution of the program</a:t>
            </a:r>
          </a:p>
          <a:p>
            <a:r>
              <a:rPr lang="en-GB" sz="2400" dirty="0" smtClean="0"/>
              <a:t>There is a risk of non accomplishment of some of the priorities and objectives (e.g. increased knowledge and environmental protection)</a:t>
            </a:r>
          </a:p>
          <a:p>
            <a:r>
              <a:rPr lang="en-GB" sz="2400" dirty="0" smtClean="0"/>
              <a:t> High level of subsidies</a:t>
            </a:r>
          </a:p>
          <a:p>
            <a:r>
              <a:rPr lang="en-GB" sz="2400" dirty="0" smtClean="0"/>
              <a:t>5 species at unsustainable fishing level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0" y="1269457"/>
            <a:ext cx="1560038" cy="2148116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403" y="1326114"/>
            <a:ext cx="1386042" cy="2136496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0" y="3496025"/>
            <a:ext cx="1279006" cy="2206979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692" y="3520038"/>
            <a:ext cx="1514753" cy="220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9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presentação2.pptx [Só de leitura]" id="{7B9CA6F7-B6B4-4234-9BC0-7795082DD910}" vid="{FE34EB12-7FE3-42F4-90DA-7F4F791CB9EF}"/>
    </a:ext>
  </a:extLst>
</a:theme>
</file>

<file path=ppt/theme/theme2.xml><?xml version="1.0" encoding="utf-8"?>
<a:theme xmlns:a="http://schemas.openxmlformats.org/drawingml/2006/main" name="Modelo de apresentaçã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</TotalTime>
  <Words>980</Words>
  <Application>Microsoft Office PowerPoint</Application>
  <PresentationFormat>Ecrã Panorâmico</PresentationFormat>
  <Paragraphs>145</Paragraphs>
  <Slides>15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dos diapositivos</vt:lpstr>
      </vt:variant>
      <vt:variant>
        <vt:i4>15</vt:i4>
      </vt:variant>
    </vt:vector>
  </HeadingPairs>
  <TitlesOfParts>
    <vt:vector size="23" baseType="lpstr">
      <vt:lpstr>Accord Heavy SF</vt:lpstr>
      <vt:lpstr>ADScalaSans</vt:lpstr>
      <vt:lpstr>ADScalaSansRomein</vt:lpstr>
      <vt:lpstr>Arial</vt:lpstr>
      <vt:lpstr>Calibri</vt:lpstr>
      <vt:lpstr>Calibri Light</vt:lpstr>
      <vt:lpstr>1_Tema do Office</vt:lpstr>
      <vt:lpstr>Modelo de apresentação personalizado</vt:lpstr>
      <vt:lpstr>AUDITING SDGs  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Helena Abreu Lopes</dc:creator>
  <cp:lastModifiedBy>Helena Abreu Lopes</cp:lastModifiedBy>
  <cp:revision>125</cp:revision>
  <dcterms:created xsi:type="dcterms:W3CDTF">2018-06-18T11:13:26Z</dcterms:created>
  <dcterms:modified xsi:type="dcterms:W3CDTF">2019-11-20T21:56:19Z</dcterms:modified>
</cp:coreProperties>
</file>